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2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6858000" cy="9144000" type="screen4x3"/>
  <p:notesSz cx="6864350" cy="9996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2862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8210" y="0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fld id="{86EB6C51-D75A-4A72-8F29-00F94A7359BB}" type="datetimeFigureOut">
              <a:rPr lang="ko-KR" altLang="en-US" smtClean="0"/>
              <a:t>2022-12-31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94929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8210" y="9494929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DC54E3EA-93E4-4542-83E7-F6D43A7507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4372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7788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8F41CF-9BDD-4975-91F1-646AC7D897A2}" type="datetimeFigureOut">
              <a:rPr lang="ko-KR" altLang="en-US" smtClean="0"/>
              <a:t>2022-12-31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025650" y="749300"/>
            <a:ext cx="28130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748213"/>
            <a:ext cx="5492750" cy="4498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7788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2E2B9-C3A9-4B7E-828F-16EDE3864D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8295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2E2B9-C3A9-4B7E-828F-16EDE3864DDE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28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1714500" y="4165600"/>
            <a:ext cx="4629150" cy="2525816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714500" y="6671096"/>
            <a:ext cx="4629150" cy="18288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5156716" y="1676588"/>
            <a:ext cx="3048000" cy="285750"/>
          </a:xfrm>
        </p:spPr>
        <p:txBody>
          <a:bodyPr/>
          <a:lstStyle/>
          <a:p>
            <a:fld id="{ABE63E15-AAF3-4106-AFEE-6195BFEFDA71}" type="datetimeFigureOut">
              <a:rPr lang="ko-KR" altLang="en-US" smtClean="0"/>
              <a:t>2022-12-31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241152" y="5687573"/>
            <a:ext cx="4876800" cy="288036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285750" y="0"/>
            <a:ext cx="457200" cy="9144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207252" y="0"/>
            <a:ext cx="78498" cy="9144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직사각형 13"/>
          <p:cNvSpPr/>
          <p:nvPr/>
        </p:nvSpPr>
        <p:spPr bwMode="auto">
          <a:xfrm>
            <a:off x="742950" y="0"/>
            <a:ext cx="136404" cy="9144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 bwMode="auto">
          <a:xfrm>
            <a:off x="855990" y="0"/>
            <a:ext cx="172710" cy="9144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79758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선 연결선 17"/>
          <p:cNvSpPr>
            <a:spLocks noChangeShapeType="1"/>
          </p:cNvSpPr>
          <p:nvPr/>
        </p:nvSpPr>
        <p:spPr bwMode="auto">
          <a:xfrm>
            <a:off x="685800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640584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294980" y="0"/>
            <a:ext cx="0" cy="9144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8001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직선 연결선 21"/>
          <p:cNvSpPr>
            <a:spLocks noChangeShapeType="1"/>
          </p:cNvSpPr>
          <p:nvPr/>
        </p:nvSpPr>
        <p:spPr bwMode="auto">
          <a:xfrm>
            <a:off x="6835392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직사각형 26"/>
          <p:cNvSpPr/>
          <p:nvPr/>
        </p:nvSpPr>
        <p:spPr bwMode="auto">
          <a:xfrm>
            <a:off x="914400" y="0"/>
            <a:ext cx="57150" cy="9144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457200" y="4572000"/>
            <a:ext cx="971550" cy="17272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982224" y="6489003"/>
            <a:ext cx="481068" cy="85523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타원 23"/>
          <p:cNvSpPr/>
          <p:nvPr/>
        </p:nvSpPr>
        <p:spPr bwMode="auto">
          <a:xfrm>
            <a:off x="818310" y="7334176"/>
            <a:ext cx="102870" cy="18288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타원 25"/>
          <p:cNvSpPr/>
          <p:nvPr/>
        </p:nvSpPr>
        <p:spPr bwMode="auto">
          <a:xfrm>
            <a:off x="1248156" y="7717536"/>
            <a:ext cx="205740" cy="3657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타원 24"/>
          <p:cNvSpPr/>
          <p:nvPr/>
        </p:nvSpPr>
        <p:spPr>
          <a:xfrm>
            <a:off x="1428750" y="5994400"/>
            <a:ext cx="274320" cy="48768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 bwMode="auto">
          <a:xfrm>
            <a:off x="994158" y="6571603"/>
            <a:ext cx="457200" cy="690032"/>
          </a:xfrm>
        </p:spPr>
        <p:txBody>
          <a:bodyPr/>
          <a:lstStyle/>
          <a:p>
            <a:fld id="{4BA78FFA-D585-4B4F-BCB7-0BFE473BC39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63E15-AAF3-4106-AFEE-6195BFEFDA71}" type="datetimeFigureOut">
              <a:rPr lang="ko-KR" altLang="en-US" smtClean="0"/>
              <a:t>2022-12-31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8FFA-D585-4B4F-BCB7-0BFE473BC39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257300" cy="7802033"/>
          </a:xfrm>
        </p:spPr>
        <p:txBody>
          <a:bodyPr vert="eaVert"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63E15-AAF3-4106-AFEE-6195BFEFDA71}" type="datetimeFigureOut">
              <a:rPr lang="ko-KR" altLang="en-US" smtClean="0"/>
              <a:t>2022-12-31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8FFA-D585-4B4F-BCB7-0BFE473BC39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5600700" cy="6498336"/>
          </a:xfrm>
        </p:spPr>
        <p:txBody>
          <a:bodyPr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BE63E15-AAF3-4106-AFEE-6195BFEFDA71}" type="datetimeFigureOut">
              <a:rPr lang="ko-KR" altLang="en-US" smtClean="0"/>
              <a:t>2022-12-31</a:t>
            </a:fld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BA78FFA-D585-4B4F-BCB7-0BFE473BC39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14500" y="3860800"/>
            <a:ext cx="4629150" cy="273812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714500" y="6680200"/>
            <a:ext cx="4629150" cy="18288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5155692" y="1671701"/>
            <a:ext cx="3048000" cy="285750"/>
          </a:xfrm>
        </p:spPr>
        <p:txBody>
          <a:bodyPr/>
          <a:lstStyle/>
          <a:p>
            <a:fld id="{ABE63E15-AAF3-4106-AFEE-6195BFEFDA71}" type="datetimeFigureOut">
              <a:rPr lang="ko-KR" altLang="en-US" smtClean="0"/>
              <a:t>2022-12-31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241292" y="5683758"/>
            <a:ext cx="4876800" cy="288036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직사각형 8"/>
          <p:cNvSpPr/>
          <p:nvPr/>
        </p:nvSpPr>
        <p:spPr bwMode="auto">
          <a:xfrm>
            <a:off x="285750" y="0"/>
            <a:ext cx="457200" cy="9144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207252" y="0"/>
            <a:ext cx="78498" cy="9144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742950" y="0"/>
            <a:ext cx="136404" cy="9144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855990" y="0"/>
            <a:ext cx="172710" cy="9144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79758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선 연결선 13"/>
          <p:cNvSpPr>
            <a:spLocks noChangeShapeType="1"/>
          </p:cNvSpPr>
          <p:nvPr/>
        </p:nvSpPr>
        <p:spPr bwMode="auto">
          <a:xfrm>
            <a:off x="685800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640584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294980" y="0"/>
            <a:ext cx="0" cy="9144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직선 연결선 16"/>
          <p:cNvSpPr>
            <a:spLocks noChangeShapeType="1"/>
          </p:cNvSpPr>
          <p:nvPr/>
        </p:nvSpPr>
        <p:spPr bwMode="auto">
          <a:xfrm>
            <a:off x="8001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사각형 17"/>
          <p:cNvSpPr/>
          <p:nvPr/>
        </p:nvSpPr>
        <p:spPr bwMode="auto">
          <a:xfrm>
            <a:off x="914400" y="0"/>
            <a:ext cx="57150" cy="9144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타원 18"/>
          <p:cNvSpPr/>
          <p:nvPr/>
        </p:nvSpPr>
        <p:spPr bwMode="auto">
          <a:xfrm>
            <a:off x="457200" y="4572000"/>
            <a:ext cx="971550" cy="17272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타원 19"/>
          <p:cNvSpPr/>
          <p:nvPr/>
        </p:nvSpPr>
        <p:spPr bwMode="auto">
          <a:xfrm>
            <a:off x="993528" y="6489003"/>
            <a:ext cx="481068" cy="85523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818310" y="7334176"/>
            <a:ext cx="102870" cy="18288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타원 21"/>
          <p:cNvSpPr/>
          <p:nvPr/>
        </p:nvSpPr>
        <p:spPr bwMode="auto">
          <a:xfrm>
            <a:off x="1248156" y="7721600"/>
            <a:ext cx="205740" cy="3657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409280" y="5973184"/>
            <a:ext cx="274320" cy="48768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직선 연결선 25"/>
          <p:cNvSpPr>
            <a:spLocks noChangeShapeType="1"/>
          </p:cNvSpPr>
          <p:nvPr/>
        </p:nvSpPr>
        <p:spPr bwMode="auto">
          <a:xfrm>
            <a:off x="6823458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xfrm>
            <a:off x="1005462" y="6571603"/>
            <a:ext cx="457200" cy="690032"/>
          </a:xfrm>
        </p:spPr>
        <p:txBody>
          <a:bodyPr/>
          <a:lstStyle/>
          <a:p>
            <a:fld id="{4BA78FFA-D585-4B4F-BCB7-0BFE473BC39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63E15-AAF3-4106-AFEE-6195BFEFDA71}" type="datetimeFigureOut">
              <a:rPr lang="ko-KR" altLang="en-US" smtClean="0"/>
              <a:t>2022-12-31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8FFA-D585-4B4F-BCB7-0BFE473BC39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2743200" cy="6096000"/>
          </a:xfrm>
        </p:spPr>
        <p:txBody>
          <a:bodyPr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3202686" y="2133600"/>
            <a:ext cx="2743200" cy="6096000"/>
          </a:xfrm>
        </p:spPr>
        <p:txBody>
          <a:bodyPr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5657850" cy="1524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63E15-AAF3-4106-AFEE-6195BFEFDA71}" type="datetimeFigureOut">
              <a:rPr lang="ko-KR" altLang="en-US" smtClean="0"/>
              <a:t>2022-12-31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8FFA-D585-4B4F-BCB7-0BFE473BC39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342900" y="3149600"/>
            <a:ext cx="2743200" cy="5181600"/>
          </a:xfrm>
        </p:spPr>
        <p:txBody>
          <a:bodyPr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3278981" y="3149600"/>
            <a:ext cx="2743200" cy="5181600"/>
          </a:xfrm>
        </p:spPr>
        <p:txBody>
          <a:bodyPr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"/>
          </p:nvPr>
        </p:nvSpPr>
        <p:spPr>
          <a:xfrm>
            <a:off x="342900" y="2092960"/>
            <a:ext cx="2743200" cy="8778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3"/>
          </p:nvPr>
        </p:nvSpPr>
        <p:spPr>
          <a:xfrm>
            <a:off x="3257550" y="2092960"/>
            <a:ext cx="2743200" cy="8778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BE63E15-AAF3-4106-AFEE-6195BFEFDA71}" type="datetimeFigureOut">
              <a:rPr lang="ko-KR" altLang="en-US" smtClean="0"/>
              <a:t>2022-12-31</a:t>
            </a:fld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BA78FFA-D585-4B4F-BCB7-0BFE473BC39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63E15-AAF3-4106-AFEE-6195BFEFDA71}" type="datetimeFigureOut">
              <a:rPr lang="ko-KR" altLang="en-US" smtClean="0"/>
              <a:t>2022-12-31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8FFA-D585-4B4F-BCB7-0BFE473BC39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688658" y="4400550"/>
            <a:ext cx="8412480" cy="3429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5109210" y="365760"/>
            <a:ext cx="1145286" cy="664464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468630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4644222" y="0"/>
            <a:ext cx="0" cy="9144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타원 13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내용 개체 틀 17"/>
          <p:cNvSpPr>
            <a:spLocks noGrp="1"/>
          </p:cNvSpPr>
          <p:nvPr>
            <p:ph sz="quarter" idx="1"/>
          </p:nvPr>
        </p:nvSpPr>
        <p:spPr>
          <a:xfrm>
            <a:off x="228600" y="365760"/>
            <a:ext cx="4229100" cy="8436864"/>
          </a:xfrm>
        </p:spPr>
        <p:txBody>
          <a:bodyPr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21" name="날짜 개체 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BE63E15-AAF3-4106-AFEE-6195BFEFDA71}" type="datetimeFigureOut">
              <a:rPr lang="ko-KR" altLang="en-US" smtClean="0"/>
              <a:t>2022-12-31</a:t>
            </a:fld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BA78FFA-D585-4B4F-BCB7-0BFE473BC39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3" name="바닥글 개체 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타원 12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672370" y="4400550"/>
            <a:ext cx="8412480" cy="3429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0" y="0"/>
            <a:ext cx="4629150" cy="9144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ko-KR" altLang="en-US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74349" y="353060"/>
            <a:ext cx="1143000" cy="6608064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선 연결선 11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직선 연결선 18"/>
          <p:cNvSpPr>
            <a:spLocks noChangeShapeType="1"/>
          </p:cNvSpPr>
          <p:nvPr/>
        </p:nvSpPr>
        <p:spPr bwMode="auto">
          <a:xfrm>
            <a:off x="468630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4644222" y="0"/>
            <a:ext cx="0" cy="9144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BE63E15-AAF3-4106-AFEE-6195BFEFDA71}" type="datetimeFigureOut">
              <a:rPr lang="ko-KR" altLang="en-US" smtClean="0"/>
              <a:t>2022-12-31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BA78FFA-D585-4B4F-BCB7-0BFE473BC39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1" name="바닥글 개체 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5600700" cy="64983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/>
              <a:t>둘째 수준</a:t>
            </a:r>
          </a:p>
          <a:p>
            <a:pPr lvl="2" eaLnBrk="1" latinLnBrk="0" hangingPunct="1"/>
            <a:r>
              <a:rPr kumimoji="0" lang="ko-KR" altLang="en-US"/>
              <a:t>셋째 수준</a:t>
            </a:r>
          </a:p>
          <a:p>
            <a:pPr lvl="3" eaLnBrk="1" latinLnBrk="0" hangingPunct="1"/>
            <a:r>
              <a:rPr kumimoji="0" lang="ko-KR" altLang="en-US"/>
              <a:t>넷째 수준</a:t>
            </a:r>
          </a:p>
          <a:p>
            <a:pPr lvl="4" eaLnBrk="1" latinLnBrk="0" hangingPunct="1"/>
            <a:r>
              <a:rPr kumimoji="0" lang="ko-KR" altLang="en-US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 rot="5400000">
            <a:off x="5105400" y="1554482"/>
            <a:ext cx="2682240" cy="288036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BE63E15-AAF3-4106-AFEE-6195BFEFDA71}" type="datetimeFigureOut">
              <a:rPr lang="ko-KR" altLang="en-US" smtClean="0"/>
              <a:t>2022-12-31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 rot="5400000">
            <a:off x="4309190" y="5089667"/>
            <a:ext cx="4267200" cy="27432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57150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타원 11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6096762" y="7645400"/>
            <a:ext cx="457200" cy="694944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BA78FFA-D585-4B4F-BCB7-0BFE473BC39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3" r:id="rId1"/>
    <p:sldLayoutId id="2147484024" r:id="rId2"/>
    <p:sldLayoutId id="2147484025" r:id="rId3"/>
    <p:sldLayoutId id="2147484026" r:id="rId4"/>
    <p:sldLayoutId id="2147484027" r:id="rId5"/>
    <p:sldLayoutId id="2147484028" r:id="rId6"/>
    <p:sldLayoutId id="2147484029" r:id="rId7"/>
    <p:sldLayoutId id="2147484030" r:id="rId8"/>
    <p:sldLayoutId id="2147484031" r:id="rId9"/>
    <p:sldLayoutId id="2147484032" r:id="rId10"/>
    <p:sldLayoutId id="2147484033" r:id="rId11"/>
  </p:sldLayoutIdLst>
  <p:txStyles>
    <p:titleStyle>
      <a:lvl1pPr algn="l" rtl="0" eaLnBrk="1" latinLnBrk="1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1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1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/" TargetMode="External"/><Relationship Id="rId11" Type="http://schemas.openxmlformats.org/officeDocument/2006/relationships/image" Target="../media/image9.jpeg"/><Relationship Id="rId5" Type="http://schemas.openxmlformats.org/officeDocument/2006/relationships/image" Target="../media/image4.png"/><Relationship Id="rId10" Type="http://schemas.openxmlformats.org/officeDocument/2006/relationships/image" Target="../media/image8.jpeg"/><Relationship Id="rId4" Type="http://schemas.openxmlformats.org/officeDocument/2006/relationships/image" Target="../media/image3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1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5487" y="35995"/>
            <a:ext cx="2116615" cy="2304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직사각형 1"/>
          <p:cNvSpPr/>
          <p:nvPr/>
        </p:nvSpPr>
        <p:spPr>
          <a:xfrm>
            <a:off x="116632" y="302967"/>
            <a:ext cx="46805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  <a:latin typeface="MD솔체" panose="02020603020101020101" pitchFamily="18" charset="-127"/>
                <a:ea typeface="MD솔체" panose="02020603020101020101" pitchFamily="18" charset="-127"/>
                <a:cs typeface="Segoe UI Semibold" pitchFamily="34" charset="0"/>
              </a:rPr>
              <a:t>부모님을 생각하는 마음으로 어르신의 건강과 행복을 최우선으로</a:t>
            </a:r>
          </a:p>
          <a:p>
            <a:pPr algn="ctr"/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  <a:latin typeface="MD솔체" panose="02020603020101020101" pitchFamily="18" charset="-127"/>
                <a:ea typeface="MD솔체" panose="02020603020101020101" pitchFamily="18" charset="-127"/>
                <a:cs typeface="Segoe UI Semibold" pitchFamily="34" charset="0"/>
              </a:rPr>
              <a:t>가족같이 정성의 손길로 모실 것을 약속 드립니다</a:t>
            </a:r>
            <a:r>
              <a:rPr lang="en-US" altLang="ko-KR" sz="1200" b="1" dirty="0">
                <a:solidFill>
                  <a:srgbClr val="0070C0"/>
                </a:solidFill>
                <a:latin typeface="HY견고딕" pitchFamily="18" charset="-127"/>
                <a:ea typeface="HY견고딕" pitchFamily="18" charset="-127"/>
                <a:cs typeface="Segoe UI Semibold" pitchFamily="34" charset="0"/>
              </a:rPr>
              <a:t>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2361" y="35995"/>
            <a:ext cx="8778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모서리가 둥근 직사각형 2"/>
          <p:cNvSpPr/>
          <p:nvPr/>
        </p:nvSpPr>
        <p:spPr>
          <a:xfrm>
            <a:off x="180197" y="832174"/>
            <a:ext cx="4197056" cy="157958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4569969" y="35995"/>
            <a:ext cx="1992911" cy="2120837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ko-KR" altLang="en-US" sz="3600" b="1" dirty="0">
                <a:latin typeface="양재백두체B" panose="02020603020101020101" pitchFamily="18" charset="-127"/>
                <a:ea typeface="양재백두체B" panose="02020603020101020101" pitchFamily="18" charset="-127"/>
              </a:rPr>
              <a:t>  </a:t>
            </a:r>
            <a:r>
              <a:rPr lang="ko-KR" altLang="en-US" sz="3600" b="1" dirty="0">
                <a:solidFill>
                  <a:srgbClr val="FF0000"/>
                </a:solidFill>
                <a:latin typeface="MD아트체" panose="02020603020101020101" pitchFamily="18" charset="-127"/>
                <a:ea typeface="MD아트체" panose="02020603020101020101" pitchFamily="18" charset="-127"/>
              </a:rPr>
              <a:t>일정</a:t>
            </a:r>
            <a:endParaRPr lang="en-US" altLang="ko-KR" sz="3600" b="1" dirty="0">
              <a:latin typeface="양재백두체B" panose="02020603020101020101" pitchFamily="18" charset="-127"/>
              <a:ea typeface="양재백두체B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3600" b="1" dirty="0">
                <a:latin typeface="양재백두체B" panose="02020603020101020101" pitchFamily="18" charset="-127"/>
                <a:ea typeface="양재백두체B" panose="02020603020101020101" pitchFamily="18" charset="-127"/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en-US" altLang="ko-KR" sz="3200" b="1" dirty="0">
                <a:latin typeface="MD아트체" panose="02020603020101020101" pitchFamily="18" charset="-127"/>
                <a:ea typeface="MD아트체" panose="02020603020101020101" pitchFamily="18" charset="-127"/>
              </a:rPr>
              <a:t>1</a:t>
            </a:r>
            <a:r>
              <a:rPr lang="ko-KR" altLang="en-US" sz="3200" b="1" dirty="0" err="1">
                <a:latin typeface="MD아트체" panose="02020603020101020101" pitchFamily="18" charset="-127"/>
                <a:ea typeface="MD아트체" panose="02020603020101020101" pitchFamily="18" charset="-127"/>
              </a:rPr>
              <a:t>월소식</a:t>
            </a:r>
            <a:endParaRPr lang="ko-KR" altLang="en-US" sz="3200" b="1" dirty="0">
              <a:latin typeface="MD아트체" panose="02020603020101020101" pitchFamily="18" charset="-127"/>
              <a:ea typeface="MD아트체" panose="02020603020101020101" pitchFamily="18" charset="-127"/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33998" y="6808653"/>
            <a:ext cx="3420681" cy="20882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모서리가 둥근 직사각형 5"/>
          <p:cNvSpPr/>
          <p:nvPr/>
        </p:nvSpPr>
        <p:spPr>
          <a:xfrm>
            <a:off x="3529390" y="6816647"/>
            <a:ext cx="3284984" cy="20882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4523809" y="6821863"/>
            <a:ext cx="12961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/>
              <a:t>[ 1</a:t>
            </a:r>
            <a:r>
              <a:rPr lang="ko-KR" altLang="en-US" sz="1100" b="1" dirty="0"/>
              <a:t>월 공지사항 </a:t>
            </a:r>
            <a:r>
              <a:rPr lang="en-US" altLang="ko-KR" sz="1100" b="1" dirty="0"/>
              <a:t>]</a:t>
            </a:r>
            <a:endParaRPr lang="ko-KR" altLang="en-US" sz="11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29390" y="7152582"/>
            <a:ext cx="3284984" cy="1216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dirty="0">
                <a:latin typeface="HY동녘B" pitchFamily="18" charset="-127"/>
                <a:ea typeface="HY동녘B" pitchFamily="18" charset="-127"/>
              </a:rPr>
              <a:t>1. </a:t>
            </a:r>
            <a:r>
              <a:rPr lang="ko-KR" altLang="en-US" sz="1000" dirty="0">
                <a:latin typeface="HY동녘B" pitchFamily="18" charset="-127"/>
                <a:ea typeface="HY동녘B" pitchFamily="18" charset="-127"/>
              </a:rPr>
              <a:t>촉탁의 진료가 </a:t>
            </a:r>
            <a:r>
              <a:rPr lang="en-US" altLang="ko-KR" sz="1000" dirty="0">
                <a:latin typeface="HY동녘B" pitchFamily="18" charset="-127"/>
                <a:ea typeface="HY동녘B" pitchFamily="18" charset="-127"/>
              </a:rPr>
              <a:t>10</a:t>
            </a:r>
            <a:r>
              <a:rPr lang="ko-KR" altLang="en-US" sz="1000" dirty="0">
                <a:latin typeface="HY동녘B" pitchFamily="18" charset="-127"/>
                <a:ea typeface="HY동녘B" pitchFamily="18" charset="-127"/>
              </a:rPr>
              <a:t>일</a:t>
            </a:r>
            <a:r>
              <a:rPr lang="en-US" altLang="ko-KR" sz="1000" dirty="0">
                <a:latin typeface="HY동녘B" pitchFamily="18" charset="-127"/>
                <a:ea typeface="HY동녘B" pitchFamily="18" charset="-127"/>
              </a:rPr>
              <a:t>, 20</a:t>
            </a:r>
            <a:r>
              <a:rPr lang="ko-KR" altLang="en-US" sz="1000" dirty="0">
                <a:latin typeface="HY동녘B" pitchFamily="18" charset="-127"/>
                <a:ea typeface="HY동녘B" pitchFamily="18" charset="-127"/>
              </a:rPr>
              <a:t>일에 있습니다</a:t>
            </a:r>
            <a:r>
              <a:rPr lang="en-US" altLang="ko-KR" sz="1000" dirty="0">
                <a:latin typeface="HY동녘B" pitchFamily="18" charset="-127"/>
                <a:ea typeface="HY동녘B" pitchFamily="18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000" dirty="0">
                <a:latin typeface="HY동녘B" pitchFamily="18" charset="-127"/>
                <a:ea typeface="HY동녘B" pitchFamily="18" charset="-127"/>
              </a:rPr>
              <a:t>2. 1</a:t>
            </a:r>
            <a:r>
              <a:rPr lang="ko-KR" altLang="en-US" sz="1000" dirty="0">
                <a:latin typeface="HY동녘B" pitchFamily="18" charset="-127"/>
                <a:ea typeface="HY동녘B" pitchFamily="18" charset="-127"/>
              </a:rPr>
              <a:t>월에 종사자 대상으로 종사자윤리지침 교육이 있습니다</a:t>
            </a:r>
            <a:r>
              <a:rPr lang="en-US" altLang="ko-KR" sz="1000" dirty="0">
                <a:latin typeface="HY동녘B" pitchFamily="18" charset="-127"/>
                <a:ea typeface="HY동녘B" pitchFamily="18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000" dirty="0">
                <a:latin typeface="HY동녘B" pitchFamily="18" charset="-127"/>
                <a:ea typeface="HY동녘B" pitchFamily="18" charset="-127"/>
              </a:rPr>
              <a:t>3. </a:t>
            </a:r>
            <a:r>
              <a:rPr lang="ko-KR" altLang="en-US" sz="1000" dirty="0">
                <a:latin typeface="HY동녘B" pitchFamily="18" charset="-127"/>
                <a:ea typeface="HY동녘B" pitchFamily="18" charset="-127"/>
              </a:rPr>
              <a:t>생일잔치가 </a:t>
            </a:r>
            <a:r>
              <a:rPr lang="en-US" altLang="ko-KR" sz="1000" dirty="0">
                <a:latin typeface="HY동녘B" pitchFamily="18" charset="-127"/>
                <a:ea typeface="HY동녘B" pitchFamily="18" charset="-127"/>
              </a:rPr>
              <a:t>31</a:t>
            </a:r>
            <a:r>
              <a:rPr lang="ko-KR" altLang="en-US" sz="1000" dirty="0">
                <a:latin typeface="HY동녘B" pitchFamily="18" charset="-127"/>
                <a:ea typeface="HY동녘B" pitchFamily="18" charset="-127"/>
              </a:rPr>
              <a:t>일에 </a:t>
            </a:r>
            <a:r>
              <a:rPr lang="ko-KR" altLang="en-US" sz="1000" dirty="0" err="1">
                <a:latin typeface="HY동녘B" pitchFamily="18" charset="-127"/>
                <a:ea typeface="HY동녘B" pitchFamily="18" charset="-127"/>
              </a:rPr>
              <a:t>진행예정입니다</a:t>
            </a:r>
            <a:r>
              <a:rPr lang="en-US" altLang="ko-KR" sz="1000" dirty="0">
                <a:latin typeface="HY동녘B" pitchFamily="18" charset="-127"/>
                <a:ea typeface="HY동녘B" pitchFamily="18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000" dirty="0">
                <a:latin typeface="HY동녘B" pitchFamily="18" charset="-127"/>
                <a:ea typeface="HY동녘B" pitchFamily="18" charset="-127"/>
              </a:rPr>
              <a:t>4. </a:t>
            </a:r>
            <a:r>
              <a:rPr lang="ko-KR" altLang="en-US" sz="1000" dirty="0">
                <a:latin typeface="HY동녘B" pitchFamily="18" charset="-127"/>
                <a:ea typeface="HY동녘B" pitchFamily="18" charset="-127"/>
              </a:rPr>
              <a:t>명절을 맞아 면회 신청을 예약 받습니다</a:t>
            </a:r>
            <a:r>
              <a:rPr lang="en-US" altLang="ko-KR" sz="1000" dirty="0">
                <a:latin typeface="HY동녘B" pitchFamily="18" charset="-127"/>
                <a:ea typeface="HY동녘B" pitchFamily="18" charset="-127"/>
              </a:rPr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243" y="6923468"/>
            <a:ext cx="345115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dirty="0">
                <a:latin typeface="HY동녘B" pitchFamily="18" charset="-127"/>
                <a:ea typeface="HY동녘B" pitchFamily="18" charset="-127"/>
              </a:rPr>
              <a:t>1. </a:t>
            </a:r>
            <a:r>
              <a:rPr lang="ko-KR" altLang="en-US" sz="1000" dirty="0">
                <a:latin typeface="HY동녘B" pitchFamily="18" charset="-127"/>
                <a:ea typeface="HY동녘B" pitchFamily="18" charset="-127"/>
              </a:rPr>
              <a:t>촉탁의 진료가  </a:t>
            </a:r>
            <a:r>
              <a:rPr lang="en-US" altLang="ko-KR" sz="1000" dirty="0">
                <a:latin typeface="HY동녘B" pitchFamily="18" charset="-127"/>
                <a:ea typeface="HY동녘B" pitchFamily="18" charset="-127"/>
              </a:rPr>
              <a:t>6</a:t>
            </a:r>
            <a:r>
              <a:rPr lang="ko-KR" altLang="en-US" sz="1000" dirty="0">
                <a:latin typeface="HY동녘B" pitchFamily="18" charset="-127"/>
                <a:ea typeface="HY동녘B" pitchFamily="18" charset="-127"/>
              </a:rPr>
              <a:t>일과 </a:t>
            </a:r>
            <a:r>
              <a:rPr lang="en-US" altLang="ko-KR" sz="1000" dirty="0">
                <a:latin typeface="HY동녘B" pitchFamily="18" charset="-127"/>
                <a:ea typeface="HY동녘B" pitchFamily="18" charset="-127"/>
              </a:rPr>
              <a:t>20</a:t>
            </a:r>
            <a:r>
              <a:rPr lang="ko-KR" altLang="en-US" sz="1000" dirty="0">
                <a:latin typeface="HY동녘B" pitchFamily="18" charset="-127"/>
                <a:ea typeface="HY동녘B" pitchFamily="18" charset="-127"/>
              </a:rPr>
              <a:t>일에 있었습니다</a:t>
            </a:r>
            <a:r>
              <a:rPr lang="en-US" altLang="ko-KR" sz="1000" dirty="0">
                <a:latin typeface="HY동녘B" pitchFamily="18" charset="-127"/>
                <a:ea typeface="HY동녘B" pitchFamily="18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000" dirty="0">
                <a:latin typeface="HY동녘B" pitchFamily="18" charset="-127"/>
                <a:ea typeface="HY동녘B" pitchFamily="18" charset="-127"/>
              </a:rPr>
              <a:t>2. </a:t>
            </a:r>
            <a:r>
              <a:rPr lang="ko-KR" altLang="en-US" sz="1000" dirty="0">
                <a:latin typeface="HY동녘B" pitchFamily="18" charset="-127"/>
                <a:ea typeface="HY동녘B" pitchFamily="18" charset="-127"/>
              </a:rPr>
              <a:t>어르신 대상 노인인권 및 노인학대예방교육 </a:t>
            </a:r>
            <a:r>
              <a:rPr lang="en-US" altLang="ko-KR" sz="1000" dirty="0">
                <a:latin typeface="HY동녘B" pitchFamily="18" charset="-127"/>
                <a:ea typeface="HY동녘B" pitchFamily="18" charset="-127"/>
              </a:rPr>
              <a:t>20</a:t>
            </a:r>
            <a:r>
              <a:rPr lang="ko-KR" altLang="en-US" sz="1000" dirty="0">
                <a:latin typeface="HY동녘B" pitchFamily="18" charset="-127"/>
                <a:ea typeface="HY동녘B" pitchFamily="18" charset="-127"/>
              </a:rPr>
              <a:t>일에 실시하였습니다</a:t>
            </a:r>
            <a:r>
              <a:rPr lang="en-US" altLang="ko-KR" sz="1000" dirty="0">
                <a:latin typeface="HY동녘B" pitchFamily="18" charset="-127"/>
                <a:ea typeface="HY동녘B" pitchFamily="18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000" dirty="0">
                <a:latin typeface="HY동녘B" pitchFamily="18" charset="-127"/>
                <a:ea typeface="HY동녘B" pitchFamily="18" charset="-127"/>
              </a:rPr>
              <a:t>3. </a:t>
            </a:r>
            <a:r>
              <a:rPr lang="ko-KR" altLang="en-US" sz="1000" dirty="0">
                <a:latin typeface="HY동녘B" pitchFamily="18" charset="-127"/>
                <a:ea typeface="HY동녘B" pitchFamily="18" charset="-127"/>
              </a:rPr>
              <a:t>종사자 대상 노인인권 및 노인학대예방교육이 </a:t>
            </a:r>
            <a:r>
              <a:rPr lang="en-US" altLang="ko-KR" sz="1000" dirty="0">
                <a:latin typeface="HY동녘B" pitchFamily="18" charset="-127"/>
                <a:ea typeface="HY동녘B" pitchFamily="18" charset="-127"/>
              </a:rPr>
              <a:t>20</a:t>
            </a:r>
            <a:r>
              <a:rPr lang="ko-KR" altLang="en-US" sz="1000" dirty="0">
                <a:latin typeface="HY동녘B" pitchFamily="18" charset="-127"/>
                <a:ea typeface="HY동녘B" pitchFamily="18" charset="-127"/>
              </a:rPr>
              <a:t>일과 </a:t>
            </a:r>
            <a:r>
              <a:rPr lang="en-US" altLang="ko-KR" sz="1000" dirty="0">
                <a:latin typeface="HY동녘B" pitchFamily="18" charset="-127"/>
                <a:ea typeface="HY동녘B" pitchFamily="18" charset="-127"/>
              </a:rPr>
              <a:t>22</a:t>
            </a:r>
            <a:r>
              <a:rPr lang="ko-KR" altLang="en-US" sz="1000" dirty="0">
                <a:latin typeface="HY동녘B" pitchFamily="18" charset="-127"/>
                <a:ea typeface="HY동녘B" pitchFamily="18" charset="-127"/>
              </a:rPr>
              <a:t>일에 실시하였습니다</a:t>
            </a:r>
            <a:r>
              <a:rPr lang="en-US" altLang="ko-KR" sz="1000" dirty="0">
                <a:latin typeface="HY동녘B" pitchFamily="18" charset="-127"/>
                <a:ea typeface="HY동녘B" pitchFamily="18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000" dirty="0">
                <a:latin typeface="HY동녘B" pitchFamily="18" charset="-127"/>
                <a:ea typeface="HY동녘B" pitchFamily="18" charset="-127"/>
              </a:rPr>
              <a:t>4. </a:t>
            </a:r>
            <a:r>
              <a:rPr lang="ko-KR" altLang="en-US" sz="1000" dirty="0">
                <a:latin typeface="HY동녘B" pitchFamily="18" charset="-127"/>
                <a:ea typeface="HY동녘B" pitchFamily="18" charset="-127"/>
              </a:rPr>
              <a:t>종사자와 어르신 대상 재난상황대응훈련 및 소방교육이 </a:t>
            </a:r>
            <a:r>
              <a:rPr lang="en-US" altLang="ko-KR" sz="1000" dirty="0">
                <a:latin typeface="HY동녘B" pitchFamily="18" charset="-127"/>
                <a:ea typeface="HY동녘B" pitchFamily="18" charset="-127"/>
              </a:rPr>
              <a:t>20</a:t>
            </a:r>
            <a:r>
              <a:rPr lang="ko-KR" altLang="en-US" sz="1000" dirty="0">
                <a:latin typeface="HY동녘B" pitchFamily="18" charset="-127"/>
                <a:ea typeface="HY동녘B" pitchFamily="18" charset="-127"/>
              </a:rPr>
              <a:t>일에 실시하였습니다</a:t>
            </a:r>
            <a:r>
              <a:rPr lang="en-US" altLang="ko-KR" sz="1000" dirty="0">
                <a:latin typeface="HY동녘B" pitchFamily="18" charset="-127"/>
                <a:ea typeface="HY동녘B" pitchFamily="18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000" dirty="0">
                <a:latin typeface="HY동녘B" pitchFamily="18" charset="-127"/>
                <a:ea typeface="HY동녘B" pitchFamily="18" charset="-127"/>
              </a:rPr>
              <a:t>5. </a:t>
            </a:r>
            <a:r>
              <a:rPr lang="ko-KR" altLang="en-US" sz="1000" dirty="0">
                <a:latin typeface="HY동녘B" pitchFamily="18" charset="-127"/>
                <a:ea typeface="HY동녘B" pitchFamily="18" charset="-127"/>
              </a:rPr>
              <a:t>생일잔치가 </a:t>
            </a:r>
            <a:r>
              <a:rPr lang="en-US" altLang="ko-KR" sz="1000" dirty="0">
                <a:latin typeface="HY동녘B" pitchFamily="18" charset="-127"/>
                <a:ea typeface="HY동녘B" pitchFamily="18" charset="-127"/>
              </a:rPr>
              <a:t>27</a:t>
            </a:r>
            <a:r>
              <a:rPr lang="ko-KR" altLang="en-US" sz="1000" dirty="0">
                <a:latin typeface="HY동녘B" pitchFamily="18" charset="-127"/>
                <a:ea typeface="HY동녘B" pitchFamily="18" charset="-127"/>
              </a:rPr>
              <a:t>일에 있었습니다</a:t>
            </a:r>
            <a:r>
              <a:rPr lang="en-US" altLang="ko-KR" sz="1000" dirty="0">
                <a:latin typeface="HY동녘B" pitchFamily="18" charset="-127"/>
                <a:ea typeface="HY동녘B" pitchFamily="18" charset="-127"/>
              </a:rPr>
              <a:t>. </a:t>
            </a:r>
          </a:p>
          <a:p>
            <a:pPr>
              <a:lnSpc>
                <a:spcPct val="150000"/>
              </a:lnSpc>
            </a:pPr>
            <a:endParaRPr lang="en-US" altLang="ko-KR" sz="1000" dirty="0">
              <a:latin typeface="HY동녘B" pitchFamily="18" charset="-127"/>
              <a:ea typeface="HY동녘B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8897783"/>
            <a:ext cx="687169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000" dirty="0">
                <a:latin typeface="양재참숯체B" pitchFamily="18" charset="-127"/>
                <a:ea typeface="양재참숯체B" pitchFamily="18" charset="-127"/>
              </a:rPr>
              <a:t>          성남시 성남대로 </a:t>
            </a:r>
            <a:r>
              <a:rPr lang="en-US" altLang="ko-KR" sz="1000" dirty="0">
                <a:latin typeface="양재참숯체B" pitchFamily="18" charset="-127"/>
                <a:ea typeface="양재참숯체B" pitchFamily="18" charset="-127"/>
              </a:rPr>
              <a:t>1130</a:t>
            </a:r>
            <a:r>
              <a:rPr lang="ko-KR" altLang="en-US" sz="1000" dirty="0" err="1">
                <a:latin typeface="양재참숯체B" pitchFamily="18" charset="-127"/>
                <a:ea typeface="양재참숯체B" pitchFamily="18" charset="-127"/>
              </a:rPr>
              <a:t>번길</a:t>
            </a:r>
            <a:r>
              <a:rPr lang="ko-KR" altLang="en-US" sz="1000" dirty="0">
                <a:latin typeface="양재참숯체B" pitchFamily="18" charset="-127"/>
                <a:ea typeface="양재참숯체B" pitchFamily="18" charset="-127"/>
              </a:rPr>
              <a:t> </a:t>
            </a:r>
            <a:r>
              <a:rPr lang="en-US" altLang="ko-KR" sz="1000" dirty="0">
                <a:latin typeface="양재참숯체B" pitchFamily="18" charset="-127"/>
                <a:ea typeface="양재참숯체B" pitchFamily="18" charset="-127"/>
              </a:rPr>
              <a:t>☏ 031-759-4597                               </a:t>
            </a:r>
            <a:r>
              <a:rPr lang="en-US" altLang="ko-KR" sz="1000" dirty="0">
                <a:latin typeface="양재참숯체B" pitchFamily="18" charset="-127"/>
                <a:ea typeface="양재참숯체B" pitchFamily="18" charset="-127"/>
                <a:hlinkClick r:id="rId6"/>
              </a:rPr>
              <a:t>https://www</a:t>
            </a:r>
            <a:r>
              <a:rPr lang="en-US" altLang="ko-KR" sz="1000" dirty="0">
                <a:latin typeface="양재참숯체B" pitchFamily="18" charset="-127"/>
                <a:ea typeface="양재참숯체B" pitchFamily="18" charset="-127"/>
              </a:rPr>
              <a:t>.</a:t>
            </a:r>
            <a:r>
              <a:rPr lang="ko-KR" altLang="en-US" sz="1000" dirty="0">
                <a:latin typeface="양재참숯체B" pitchFamily="18" charset="-127"/>
                <a:ea typeface="양재참숯체B" pitchFamily="18" charset="-127"/>
              </a:rPr>
              <a:t>일정요양원</a:t>
            </a:r>
            <a:r>
              <a:rPr lang="en-US" altLang="ko-KR" sz="1000" dirty="0">
                <a:latin typeface="양재참숯체B" pitchFamily="18" charset="-127"/>
                <a:ea typeface="양재참숯체B" pitchFamily="18" charset="-127"/>
              </a:rPr>
              <a:t>.com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64288" y="6355910"/>
            <a:ext cx="2205495" cy="24622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1000" dirty="0">
                <a:solidFill>
                  <a:schemeClr val="accent6">
                    <a:lumMod val="50000"/>
                  </a:schemeClr>
                </a:solidFill>
                <a:latin typeface="HY동녘B" pitchFamily="18" charset="-127"/>
                <a:ea typeface="HY동녘B" pitchFamily="18" charset="-127"/>
              </a:rPr>
              <a:t>노인인권 및 노인학대 예방 교육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08658" y="848998"/>
            <a:ext cx="4253077" cy="12772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100" dirty="0">
                <a:latin typeface="MD아트체" panose="02020603020101020101" pitchFamily="18" charset="-127"/>
                <a:ea typeface="MD아트체" panose="02020603020101020101" pitchFamily="18" charset="-127"/>
              </a:rPr>
              <a:t>2023</a:t>
            </a:r>
            <a:r>
              <a:rPr lang="ko-KR" altLang="en-US" sz="1100" dirty="0">
                <a:latin typeface="MD아트체" panose="02020603020101020101" pitchFamily="18" charset="-127"/>
                <a:ea typeface="MD아트체" panose="02020603020101020101" pitchFamily="18" charset="-127"/>
              </a:rPr>
              <a:t>년 계묘년 새해가 밝았습니다</a:t>
            </a:r>
            <a:r>
              <a:rPr lang="en-US" altLang="ko-KR" sz="1100" dirty="0">
                <a:latin typeface="MD아트체" panose="02020603020101020101" pitchFamily="18" charset="-127"/>
                <a:ea typeface="MD아트체" panose="02020603020101020101" pitchFamily="18" charset="-127"/>
              </a:rPr>
              <a:t>.</a:t>
            </a:r>
          </a:p>
          <a:p>
            <a:r>
              <a:rPr lang="ko-KR" altLang="en-US" sz="1100" dirty="0">
                <a:latin typeface="MD아트체" panose="02020603020101020101" pitchFamily="18" charset="-127"/>
                <a:ea typeface="MD아트체" panose="02020603020101020101" pitchFamily="18" charset="-127"/>
              </a:rPr>
              <a:t>금년 한해 일정 가족 모두가 더욱 건강하시고 새로운 희망과 기쁨이 가득하시기를 기원합니다</a:t>
            </a:r>
            <a:r>
              <a:rPr lang="en-US" altLang="ko-KR" sz="1100" dirty="0">
                <a:latin typeface="MD아트체" panose="02020603020101020101" pitchFamily="18" charset="-127"/>
                <a:ea typeface="MD아트체" panose="02020603020101020101" pitchFamily="18" charset="-127"/>
              </a:rPr>
              <a:t>.</a:t>
            </a:r>
          </a:p>
          <a:p>
            <a:r>
              <a:rPr lang="ko-KR" altLang="en-US" sz="1100" dirty="0">
                <a:latin typeface="MD아트체" panose="02020603020101020101" pitchFamily="18" charset="-127"/>
                <a:ea typeface="MD아트체" panose="02020603020101020101" pitchFamily="18" charset="-127"/>
              </a:rPr>
              <a:t>마스크와 함께 하는 생활이 이어진 어려운 상황 속에서 꾸준한 관심과 사랑 덕분에 내일이 더 따뜻해질 수 있었습니다</a:t>
            </a:r>
            <a:r>
              <a:rPr lang="en-US" altLang="ko-KR" sz="1100" dirty="0">
                <a:latin typeface="MD아트체" panose="02020603020101020101" pitchFamily="18" charset="-127"/>
                <a:ea typeface="MD아트체" panose="02020603020101020101" pitchFamily="18" charset="-127"/>
              </a:rPr>
              <a:t>.</a:t>
            </a:r>
          </a:p>
          <a:p>
            <a:r>
              <a:rPr lang="en-US" altLang="ko-KR" sz="1100" dirty="0">
                <a:latin typeface="MD아트체" panose="02020603020101020101" pitchFamily="18" charset="-127"/>
                <a:ea typeface="MD아트체" panose="02020603020101020101" pitchFamily="18" charset="-127"/>
              </a:rPr>
              <a:t>2023</a:t>
            </a:r>
            <a:r>
              <a:rPr lang="ko-KR" altLang="en-US" sz="1100" dirty="0">
                <a:latin typeface="MD아트체" panose="02020603020101020101" pitchFamily="18" charset="-127"/>
                <a:ea typeface="MD아트체" panose="02020603020101020101" pitchFamily="18" charset="-127"/>
              </a:rPr>
              <a:t>년에는 웃을 일이 더 많은 한 해가 되시기를 소망합니다</a:t>
            </a:r>
            <a:r>
              <a:rPr lang="en-US" altLang="ko-KR" sz="1100" dirty="0">
                <a:latin typeface="MD아트체" panose="02020603020101020101" pitchFamily="18" charset="-127"/>
                <a:ea typeface="MD아트체" panose="02020603020101020101" pitchFamily="18" charset="-127"/>
              </a:rPr>
              <a:t>.</a:t>
            </a:r>
          </a:p>
          <a:p>
            <a:r>
              <a:rPr lang="ko-KR" altLang="en-US" sz="1100" dirty="0">
                <a:latin typeface="MD아트체" panose="02020603020101020101" pitchFamily="18" charset="-127"/>
                <a:ea typeface="MD아트체" panose="02020603020101020101" pitchFamily="18" charset="-127"/>
              </a:rPr>
              <a:t>감사합니다</a:t>
            </a:r>
            <a:r>
              <a:rPr lang="en-US" altLang="ko-KR" sz="1100" dirty="0">
                <a:latin typeface="MD아트체" panose="02020603020101020101" pitchFamily="18" charset="-127"/>
                <a:ea typeface="MD아트체" panose="02020603020101020101" pitchFamily="18" charset="-127"/>
              </a:rPr>
              <a:t>.   </a:t>
            </a:r>
            <a:r>
              <a:rPr lang="ko-KR" altLang="en-US" sz="1100" dirty="0">
                <a:latin typeface="MD아트체" panose="02020603020101020101" pitchFamily="18" charset="-127"/>
                <a:ea typeface="MD아트체" panose="02020603020101020101" pitchFamily="18" charset="-127"/>
              </a:rPr>
              <a:t>일정요양원 직원 일동</a:t>
            </a:r>
            <a:r>
              <a:rPr lang="en-US" altLang="ko-KR" sz="1100" dirty="0">
                <a:latin typeface="MD아트체" panose="02020603020101020101" pitchFamily="18" charset="-127"/>
                <a:ea typeface="MD아트체" panose="02020603020101020101" pitchFamily="18" charset="-127"/>
              </a:rPr>
              <a:t>-</a:t>
            </a:r>
            <a:r>
              <a:rPr lang="ko-KR" altLang="en-US" sz="1100" dirty="0">
                <a:latin typeface="MD아트체" panose="02020603020101020101" pitchFamily="18" charset="-127"/>
                <a:ea typeface="MD아트체" panose="02020603020101020101" pitchFamily="18" charset="-127"/>
              </a:rPr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46311" y="6797203"/>
            <a:ext cx="12976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/>
              <a:t>[ 12</a:t>
            </a:r>
            <a:r>
              <a:rPr lang="ko-KR" altLang="en-US" sz="1100" b="1" dirty="0"/>
              <a:t>월 활동보고 </a:t>
            </a:r>
            <a:r>
              <a:rPr lang="en-US" altLang="ko-KR" sz="1100" b="1" dirty="0"/>
              <a:t>]</a:t>
            </a:r>
            <a:endParaRPr lang="ko-KR" altLang="en-US" sz="11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96268" y="4257172"/>
            <a:ext cx="3364914" cy="24622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>
                <a:solidFill>
                  <a:schemeClr val="accent6">
                    <a:lumMod val="50000"/>
                  </a:schemeClr>
                </a:solidFill>
                <a:latin typeface="HY동녘B" pitchFamily="18" charset="-127"/>
                <a:ea typeface="HY동녘B" pitchFamily="18" charset="-127"/>
              </a:rPr>
              <a:t>재난상황대응훈련</a:t>
            </a:r>
            <a:endParaRPr lang="en-US" altLang="ko-KR" sz="1000" b="1" dirty="0">
              <a:solidFill>
                <a:schemeClr val="accent6">
                  <a:lumMod val="50000"/>
                </a:schemeClr>
              </a:solidFill>
              <a:latin typeface="HY동녘B" pitchFamily="18" charset="-127"/>
              <a:ea typeface="HY동녘B" pitchFamily="18" charset="-127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3" name="TextBox 32"/>
          <p:cNvSpPr txBox="1"/>
          <p:nvPr/>
        </p:nvSpPr>
        <p:spPr>
          <a:xfrm>
            <a:off x="4267121" y="6386104"/>
            <a:ext cx="1512169" cy="24622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1000" dirty="0">
                <a:solidFill>
                  <a:schemeClr val="accent6">
                    <a:lumMod val="50000"/>
                  </a:schemeClr>
                </a:solidFill>
                <a:latin typeface="HY동녘B" pitchFamily="18" charset="-127"/>
                <a:ea typeface="HY동녘B" pitchFamily="18" charset="-127"/>
              </a:rPr>
              <a:t>맞춤형 프로그램</a:t>
            </a:r>
          </a:p>
        </p:txBody>
      </p:sp>
      <p:pic>
        <p:nvPicPr>
          <p:cNvPr id="21" name="그림 20">
            <a:extLst>
              <a:ext uri="{FF2B5EF4-FFF2-40B4-BE49-F238E27FC236}">
                <a16:creationId xmlns:a16="http://schemas.microsoft.com/office/drawing/2014/main" id="{9A9CC78A-BCEF-33A4-DF39-F1D35368DB3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48" y="4616204"/>
            <a:ext cx="2893511" cy="1622025"/>
          </a:xfrm>
          <a:prstGeom prst="rect">
            <a:avLst/>
          </a:prstGeom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A9D4FE43-DD08-2DB8-EBFF-A5BD8AAECA2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7252" y="2431515"/>
            <a:ext cx="2076083" cy="1775892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784CF3CC-C505-F834-377B-13BB39A1926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47" y="2479301"/>
            <a:ext cx="2683089" cy="1705999"/>
          </a:xfrm>
          <a:prstGeom prst="rect">
            <a:avLst/>
          </a:prstGeom>
        </p:spPr>
      </p:pic>
      <p:pic>
        <p:nvPicPr>
          <p:cNvPr id="25" name="그림 24">
            <a:extLst>
              <a:ext uri="{FF2B5EF4-FFF2-40B4-BE49-F238E27FC236}">
                <a16:creationId xmlns:a16="http://schemas.microsoft.com/office/drawing/2014/main" id="{416403A9-B053-75BA-6229-327CFB298AB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680" y="2447762"/>
            <a:ext cx="1390719" cy="1778920"/>
          </a:xfrm>
          <a:prstGeom prst="rect">
            <a:avLst/>
          </a:prstGeom>
        </p:spPr>
      </p:pic>
      <p:pic>
        <p:nvPicPr>
          <p:cNvPr id="26" name="그림 25">
            <a:extLst>
              <a:ext uri="{FF2B5EF4-FFF2-40B4-BE49-F238E27FC236}">
                <a16:creationId xmlns:a16="http://schemas.microsoft.com/office/drawing/2014/main" id="{3AC3CA20-0625-D0B2-D4D4-430E9F446AC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233" y="4562616"/>
            <a:ext cx="3058102" cy="1788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150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오렌지">
  <a:themeElements>
    <a:clrScheme name="오렌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오렌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오렌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1356</TotalTime>
  <Words>197</Words>
  <Application>Microsoft Office PowerPoint</Application>
  <PresentationFormat>화면 슬라이드 쇼(4:3)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12" baseType="lpstr">
      <vt:lpstr>HY견고딕</vt:lpstr>
      <vt:lpstr>HY동녘B</vt:lpstr>
      <vt:lpstr>MD솔체</vt:lpstr>
      <vt:lpstr>MD아트체</vt:lpstr>
      <vt:lpstr>맑은 고딕</vt:lpstr>
      <vt:lpstr>양재백두체B</vt:lpstr>
      <vt:lpstr>양재참숯체B</vt:lpstr>
      <vt:lpstr>Century Schoolbook</vt:lpstr>
      <vt:lpstr>Wingdings</vt:lpstr>
      <vt:lpstr>Wingdings 2</vt:lpstr>
      <vt:lpstr>오렌지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박 선민</cp:lastModifiedBy>
  <cp:revision>91</cp:revision>
  <cp:lastPrinted>2021-04-02T04:41:45Z</cp:lastPrinted>
  <dcterms:created xsi:type="dcterms:W3CDTF">2021-03-29T06:38:26Z</dcterms:created>
  <dcterms:modified xsi:type="dcterms:W3CDTF">2022-12-31T12:22:49Z</dcterms:modified>
</cp:coreProperties>
</file>